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5" r:id="rId2"/>
    <p:sldMasterId id="2147483736" r:id="rId3"/>
    <p:sldMasterId id="2147483737" r:id="rId4"/>
    <p:sldMasterId id="2147483738" r:id="rId5"/>
  </p:sldMasterIdLst>
  <p:notesMasterIdLst>
    <p:notesMasterId r:id="rId64"/>
  </p:notesMasterIdLst>
  <p:sldIdLst>
    <p:sldId id="256" r:id="rId6"/>
    <p:sldId id="258" r:id="rId7"/>
    <p:sldId id="259" r:id="rId8"/>
    <p:sldId id="260" r:id="rId9"/>
    <p:sldId id="261" r:id="rId10"/>
    <p:sldId id="306" r:id="rId11"/>
    <p:sldId id="262" r:id="rId12"/>
    <p:sldId id="307" r:id="rId13"/>
    <p:sldId id="308" r:id="rId14"/>
    <p:sldId id="314" r:id="rId15"/>
    <p:sldId id="310" r:id="rId16"/>
    <p:sldId id="263" r:id="rId17"/>
    <p:sldId id="309" r:id="rId18"/>
    <p:sldId id="312" r:id="rId19"/>
    <p:sldId id="311" r:id="rId20"/>
    <p:sldId id="31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</p:sldIdLst>
  <p:sldSz cx="9144000" cy="5143500" type="screen16x9"/>
  <p:notesSz cx="6858000" cy="9144000"/>
  <p:embeddedFontLst>
    <p:embeddedFont>
      <p:font typeface="Roboto Medium" panose="020B0604020202020204" charset="0"/>
      <p:regular r:id="rId65"/>
      <p:bold r:id="rId66"/>
      <p:italic r:id="rId67"/>
      <p:boldItalic r:id="rId68"/>
    </p:embeddedFont>
    <p:embeddedFont>
      <p:font typeface="Trebuchet MS" panose="020B0603020202020204" pitchFamily="34" charset="0"/>
      <p:regular r:id="rId69"/>
      <p:bold r:id="rId70"/>
      <p:italic r:id="rId71"/>
      <p:boldItalic r:id="rId72"/>
    </p:embeddedFont>
    <p:embeddedFont>
      <p:font typeface="Roboto" panose="020B060402020202020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022359-1B88-4BE7-8C93-8AE75C6D6208}">
          <p14:sldIdLst>
            <p14:sldId id="256"/>
            <p14:sldId id="258"/>
            <p14:sldId id="259"/>
            <p14:sldId id="260"/>
            <p14:sldId id="261"/>
            <p14:sldId id="306"/>
          </p14:sldIdLst>
        </p14:section>
        <p14:section name="Раздел без заголовка" id="{8ADF0E69-D7C1-4AAC-8361-6035E0E796E4}">
          <p14:sldIdLst>
            <p14:sldId id="262"/>
            <p14:sldId id="307"/>
            <p14:sldId id="308"/>
            <p14:sldId id="314"/>
            <p14:sldId id="310"/>
            <p14:sldId id="263"/>
            <p14:sldId id="309"/>
            <p14:sldId id="312"/>
            <p14:sldId id="311"/>
            <p14:sldId id="31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pos="5556" userDrawn="1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758" userDrawn="1">
          <p15:clr>
            <a:srgbClr val="747775"/>
          </p15:clr>
        </p15:guide>
        <p15:guide id="6" pos="2835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7e6a79e6fb00f9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1567A6-6262-4ECB-B273-E3418DF71D4E}">
  <a:tblStyle styleId="{CB1567A6-6262-4ECB-B273-E3418DF71D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38" y="180"/>
      </p:cViewPr>
      <p:guideLst>
        <p:guide pos="5556"/>
        <p:guide pos="397"/>
        <p:guide orient="horz" pos="3240"/>
        <p:guide orient="horz"/>
        <p:guide orient="horz" pos="758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4.fntdata"/><Relationship Id="rId84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3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12.fntdata"/><Relationship Id="rId7" Type="http://schemas.openxmlformats.org/officeDocument/2006/relationships/slide" Target="slides/slide2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font" Target="fonts/font2.fntdata"/><Relationship Id="rId61" Type="http://schemas.openxmlformats.org/officeDocument/2006/relationships/slide" Target="slides/slide56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2T20:01:53.993" idx="3">
    <p:pos x="10" y="10"/>
    <p:text>В CP указать SAGA</p:text>
    <p:extLst>
      <p:ext uri="{C676402C-5697-4E1C-873F-D02D1690AC5C}">
        <p15:threadingInfo xmlns:p15="http://schemas.microsoft.com/office/powerpoint/2012/main" timeZoneBias="-300"/>
      </p:ext>
    </p:extLst>
  </p:cm>
  <p:cm authorId="1" dt="2025-01-12T20:03:40.749" idx="4">
    <p:pos x="146" y="146"/>
    <p:text>AP указать SQRS</p:text>
    <p:extLst>
      <p:ext uri="{C676402C-5697-4E1C-873F-D02D1690AC5C}">
        <p15:threadingInfo xmlns:p15="http://schemas.microsoft.com/office/powerpoint/2012/main" timeZoneBias="-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759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14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774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86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323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30f7d84ce1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559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18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01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6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>
            <a:spLocks noGrp="1"/>
          </p:cNvSpPr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49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body" idx="1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600" b="0" i="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image" Target="../media/image12.jpg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png"/><Relationship Id="rId21" Type="http://schemas.openxmlformats.org/officeDocument/2006/relationships/image" Target="../media/image49.png"/><Relationship Id="rId42" Type="http://schemas.openxmlformats.org/officeDocument/2006/relationships/image" Target="../media/image69.png"/><Relationship Id="rId47" Type="http://schemas.openxmlformats.org/officeDocument/2006/relationships/image" Target="../media/image74.png"/><Relationship Id="rId63" Type="http://schemas.openxmlformats.org/officeDocument/2006/relationships/image" Target="../media/image90.png"/><Relationship Id="rId68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5.png"/><Relationship Id="rId29" Type="http://schemas.openxmlformats.org/officeDocument/2006/relationships/image" Target="../media/image56.png"/><Relationship Id="rId11" Type="http://schemas.openxmlformats.org/officeDocument/2006/relationships/image" Target="../media/image40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png"/><Relationship Id="rId53" Type="http://schemas.openxmlformats.org/officeDocument/2006/relationships/image" Target="../media/image80.png"/><Relationship Id="rId58" Type="http://schemas.openxmlformats.org/officeDocument/2006/relationships/image" Target="../media/image85.png"/><Relationship Id="rId66" Type="http://schemas.openxmlformats.org/officeDocument/2006/relationships/image" Target="../media/image93.png"/><Relationship Id="rId5" Type="http://schemas.openxmlformats.org/officeDocument/2006/relationships/image" Target="../media/image31.png"/><Relationship Id="rId61" Type="http://schemas.openxmlformats.org/officeDocument/2006/relationships/image" Target="../media/image88.png"/><Relationship Id="rId19" Type="http://schemas.openxmlformats.org/officeDocument/2006/relationships/image" Target="../media/image48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43" Type="http://schemas.openxmlformats.org/officeDocument/2006/relationships/image" Target="../media/image70.pn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64" Type="http://schemas.openxmlformats.org/officeDocument/2006/relationships/image" Target="../media/image91.png"/><Relationship Id="rId69" Type="http://schemas.openxmlformats.org/officeDocument/2006/relationships/image" Target="../media/image96.png"/><Relationship Id="rId8" Type="http://schemas.openxmlformats.org/officeDocument/2006/relationships/image" Target="../media/image37.png"/><Relationship Id="rId51" Type="http://schemas.openxmlformats.org/officeDocument/2006/relationships/image" Target="../media/image78.png"/><Relationship Id="rId72" Type="http://schemas.openxmlformats.org/officeDocument/2006/relationships/image" Target="../media/image99.png"/><Relationship Id="rId3" Type="http://schemas.openxmlformats.org/officeDocument/2006/relationships/image" Target="../media/image33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59" Type="http://schemas.openxmlformats.org/officeDocument/2006/relationships/image" Target="../media/image86.png"/><Relationship Id="rId67" Type="http://schemas.openxmlformats.org/officeDocument/2006/relationships/image" Target="../media/image94.png"/><Relationship Id="rId20" Type="http://schemas.openxmlformats.org/officeDocument/2006/relationships/image" Target="../media/image32.png"/><Relationship Id="rId41" Type="http://schemas.openxmlformats.org/officeDocument/2006/relationships/image" Target="../media/image68.pn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70" Type="http://schemas.openxmlformats.org/officeDocument/2006/relationships/image" Target="../media/image9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3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49" Type="http://schemas.openxmlformats.org/officeDocument/2006/relationships/image" Target="../media/image76.png"/><Relationship Id="rId57" Type="http://schemas.openxmlformats.org/officeDocument/2006/relationships/image" Target="../media/image84.png"/><Relationship Id="rId10" Type="http://schemas.openxmlformats.org/officeDocument/2006/relationships/image" Target="../media/image39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Relationship Id="rId65" Type="http://schemas.openxmlformats.org/officeDocument/2006/relationships/image" Target="../media/image92.png"/><Relationship Id="rId73" Type="http://schemas.openxmlformats.org/officeDocument/2006/relationships/image" Target="../media/image100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9" Type="http://schemas.openxmlformats.org/officeDocument/2006/relationships/image" Target="../media/image66.png"/><Relationship Id="rId34" Type="http://schemas.openxmlformats.org/officeDocument/2006/relationships/image" Target="../media/image61.png"/><Relationship Id="rId50" Type="http://schemas.openxmlformats.org/officeDocument/2006/relationships/image" Target="../media/image77.png"/><Relationship Id="rId55" Type="http://schemas.openxmlformats.org/officeDocument/2006/relationships/image" Target="../media/image82.png"/><Relationship Id="rId7" Type="http://schemas.openxmlformats.org/officeDocument/2006/relationships/image" Target="../media/image36.png"/><Relationship Id="rId71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png"/><Relationship Id="rId3" Type="http://schemas.openxmlformats.org/officeDocument/2006/relationships/image" Target="../media/image101.png"/><Relationship Id="rId7" Type="http://schemas.openxmlformats.org/officeDocument/2006/relationships/image" Target="../media/image16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4.png"/><Relationship Id="rId11" Type="http://schemas.openxmlformats.org/officeDocument/2006/relationships/image" Target="../media/image107.png"/><Relationship Id="rId5" Type="http://schemas.openxmlformats.org/officeDocument/2006/relationships/image" Target="../media/image103.png"/><Relationship Id="rId15" Type="http://schemas.openxmlformats.org/officeDocument/2006/relationships/image" Target="../media/image111.png"/><Relationship Id="rId10" Type="http://schemas.openxmlformats.org/officeDocument/2006/relationships/image" Target="../media/image17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habr.com/ru/companies/rosatom/articles/841842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habr.com/ru/companies/rosatom/articles/841842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16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5.png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png"/><Relationship Id="rId21" Type="http://schemas.openxmlformats.org/officeDocument/2006/relationships/image" Target="../media/image49.png"/><Relationship Id="rId42" Type="http://schemas.openxmlformats.org/officeDocument/2006/relationships/image" Target="../media/image69.png"/><Relationship Id="rId47" Type="http://schemas.openxmlformats.org/officeDocument/2006/relationships/image" Target="../media/image74.png"/><Relationship Id="rId63" Type="http://schemas.openxmlformats.org/officeDocument/2006/relationships/image" Target="../media/image90.png"/><Relationship Id="rId68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45.png"/><Relationship Id="rId29" Type="http://schemas.openxmlformats.org/officeDocument/2006/relationships/image" Target="../media/image56.png"/><Relationship Id="rId11" Type="http://schemas.openxmlformats.org/officeDocument/2006/relationships/image" Target="../media/image40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png"/><Relationship Id="rId53" Type="http://schemas.openxmlformats.org/officeDocument/2006/relationships/image" Target="../media/image80.png"/><Relationship Id="rId58" Type="http://schemas.openxmlformats.org/officeDocument/2006/relationships/image" Target="../media/image85.png"/><Relationship Id="rId66" Type="http://schemas.openxmlformats.org/officeDocument/2006/relationships/image" Target="../media/image93.png"/><Relationship Id="rId74" Type="http://schemas.openxmlformats.org/officeDocument/2006/relationships/image" Target="../media/image119.png"/><Relationship Id="rId5" Type="http://schemas.openxmlformats.org/officeDocument/2006/relationships/image" Target="../media/image31.png"/><Relationship Id="rId61" Type="http://schemas.openxmlformats.org/officeDocument/2006/relationships/image" Target="../media/image88.png"/><Relationship Id="rId19" Type="http://schemas.openxmlformats.org/officeDocument/2006/relationships/image" Target="../media/image48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43" Type="http://schemas.openxmlformats.org/officeDocument/2006/relationships/image" Target="../media/image70.pn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64" Type="http://schemas.openxmlformats.org/officeDocument/2006/relationships/image" Target="../media/image91.png"/><Relationship Id="rId69" Type="http://schemas.openxmlformats.org/officeDocument/2006/relationships/image" Target="../media/image96.png"/><Relationship Id="rId8" Type="http://schemas.openxmlformats.org/officeDocument/2006/relationships/image" Target="../media/image37.png"/><Relationship Id="rId51" Type="http://schemas.openxmlformats.org/officeDocument/2006/relationships/image" Target="../media/image78.png"/><Relationship Id="rId72" Type="http://schemas.openxmlformats.org/officeDocument/2006/relationships/image" Target="../media/image99.png"/><Relationship Id="rId3" Type="http://schemas.openxmlformats.org/officeDocument/2006/relationships/image" Target="../media/image33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59" Type="http://schemas.openxmlformats.org/officeDocument/2006/relationships/image" Target="../media/image86.png"/><Relationship Id="rId67" Type="http://schemas.openxmlformats.org/officeDocument/2006/relationships/image" Target="../media/image94.png"/><Relationship Id="rId20" Type="http://schemas.openxmlformats.org/officeDocument/2006/relationships/image" Target="../media/image32.png"/><Relationship Id="rId41" Type="http://schemas.openxmlformats.org/officeDocument/2006/relationships/image" Target="../media/image68.pn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70" Type="http://schemas.openxmlformats.org/officeDocument/2006/relationships/image" Target="../media/image97.png"/><Relationship Id="rId75" Type="http://schemas.openxmlformats.org/officeDocument/2006/relationships/image" Target="../media/image12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3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49" Type="http://schemas.openxmlformats.org/officeDocument/2006/relationships/image" Target="../media/image76.png"/><Relationship Id="rId57" Type="http://schemas.openxmlformats.org/officeDocument/2006/relationships/image" Target="../media/image84.png"/><Relationship Id="rId10" Type="http://schemas.openxmlformats.org/officeDocument/2006/relationships/image" Target="../media/image39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Relationship Id="rId65" Type="http://schemas.openxmlformats.org/officeDocument/2006/relationships/image" Target="../media/image92.png"/><Relationship Id="rId73" Type="http://schemas.openxmlformats.org/officeDocument/2006/relationships/image" Target="../media/image100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9" Type="http://schemas.openxmlformats.org/officeDocument/2006/relationships/image" Target="../media/image66.png"/><Relationship Id="rId34" Type="http://schemas.openxmlformats.org/officeDocument/2006/relationships/image" Target="../media/image61.png"/><Relationship Id="rId50" Type="http://schemas.openxmlformats.org/officeDocument/2006/relationships/image" Target="../media/image77.png"/><Relationship Id="rId55" Type="http://schemas.openxmlformats.org/officeDocument/2006/relationships/image" Target="../media/image82.png"/><Relationship Id="rId7" Type="http://schemas.openxmlformats.org/officeDocument/2006/relationships/image" Target="../media/image36.png"/><Relationship Id="rId71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png"/><Relationship Id="rId3" Type="http://schemas.openxmlformats.org/officeDocument/2006/relationships/image" Target="../media/image101.png"/><Relationship Id="rId7" Type="http://schemas.openxmlformats.org/officeDocument/2006/relationships/image" Target="../media/image16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4.png"/><Relationship Id="rId11" Type="http://schemas.openxmlformats.org/officeDocument/2006/relationships/image" Target="../media/image107.png"/><Relationship Id="rId5" Type="http://schemas.openxmlformats.org/officeDocument/2006/relationships/image" Target="../media/image103.png"/><Relationship Id="rId15" Type="http://schemas.openxmlformats.org/officeDocument/2006/relationships/image" Target="../media/image111.png"/><Relationship Id="rId10" Type="http://schemas.openxmlformats.org/officeDocument/2006/relationships/image" Target="../media/image17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 как код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smtClean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Архитектура </a:t>
            </a:r>
            <a:r>
              <a:rPr lang="ru-RU" sz="1500" dirty="0" err="1" smtClean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микросервисов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 smtClean="0"/>
              <a:t>Архитектура системы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/>
          </p:nvPr>
        </p:nvGraphicFramePr>
        <p:xfrm>
          <a:off x="881063" y="2137043"/>
          <a:ext cx="7239000" cy="1389798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Домены предметной области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Взаимодействие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микросервисов</a:t>
                      </a:r>
                      <a:endParaRPr lang="ru-RU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Системные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операции </a:t>
                      </a:r>
                      <a:r>
                        <a:rPr lang="ru-RU" sz="1600" baseline="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микросервисов</a:t>
                      </a: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68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 smtClean="0"/>
              <a:t>Domain-Driven Design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555674" y="1203325"/>
            <a:ext cx="39448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Архитектуру проекта построена по методологии </a:t>
            </a:r>
            <a:r>
              <a:rPr lang="en-US" dirty="0" smtClean="0"/>
              <a:t>Domain Driven Design.</a:t>
            </a:r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В результате исследования предметной области, </a:t>
            </a:r>
            <a:r>
              <a:rPr lang="ru-RU" dirty="0" err="1" smtClean="0"/>
              <a:t>сформировалиь</a:t>
            </a:r>
            <a:r>
              <a:rPr lang="ru-RU" dirty="0" smtClean="0"/>
              <a:t> следующие группы доменов: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Домены пользователя – все, что связано с взаимодействием пользователя с системой.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Домены ядра – основные домены проекта системы, обработка архитектурного проекта с формированием архитектурных артефактов.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41" y="1203325"/>
            <a:ext cx="4154596" cy="38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5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 smtClean="0"/>
              <a:t>Домены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630238" y="2246807"/>
            <a:ext cx="7965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Аккаунт – </a:t>
            </a:r>
            <a:r>
              <a:rPr lang="ru-RU" dirty="0"/>
              <a:t>данные личного кабинета </a:t>
            </a:r>
            <a:r>
              <a:rPr lang="ru-RU" dirty="0" smtClean="0"/>
              <a:t>пользователя</a:t>
            </a:r>
            <a:r>
              <a:rPr lang="ru-RU" dirty="0"/>
              <a:t>. Содержит учетную запись </a:t>
            </a:r>
            <a:r>
              <a:rPr lang="ru-RU" dirty="0" smtClean="0"/>
              <a:t>и </a:t>
            </a:r>
            <a:r>
              <a:rPr lang="ru-RU" dirty="0"/>
              <a:t>профиль пользователя.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Уведомление – </a:t>
            </a:r>
            <a:r>
              <a:rPr lang="ru-RU" dirty="0" smtClean="0"/>
              <a:t>уведомления пользователя</a:t>
            </a:r>
            <a:r>
              <a:rPr lang="ru-RU" dirty="0"/>
              <a:t>, </a:t>
            </a:r>
            <a:r>
              <a:rPr lang="ru-RU" dirty="0" smtClean="0"/>
              <a:t>в </a:t>
            </a:r>
            <a:r>
              <a:rPr lang="ru-RU" dirty="0"/>
              <a:t>ЛК или </a:t>
            </a:r>
            <a:r>
              <a:rPr lang="en-US" dirty="0"/>
              <a:t>email.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Проект </a:t>
            </a:r>
            <a:r>
              <a:rPr lang="ru-RU" dirty="0" smtClean="0"/>
              <a:t>– архитектурный проект пользователя, содержит данные </a:t>
            </a:r>
            <a:r>
              <a:rPr lang="ru-RU" dirty="0"/>
              <a:t>описания проекта и манифест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Ревью</a:t>
            </a:r>
            <a:r>
              <a:rPr lang="ru-RU" dirty="0"/>
              <a:t> – данные описания </a:t>
            </a:r>
            <a:r>
              <a:rPr lang="ru-RU" dirty="0" err="1"/>
              <a:t>ревью</a:t>
            </a:r>
            <a:r>
              <a:rPr lang="ru-RU" dirty="0"/>
              <a:t> проекта: </a:t>
            </a:r>
            <a:r>
              <a:rPr lang="ru-RU" dirty="0" err="1" smtClean="0"/>
              <a:t>ревьюер</a:t>
            </a:r>
            <a:r>
              <a:rPr lang="ru-RU" dirty="0" smtClean="0"/>
              <a:t>, </a:t>
            </a:r>
            <a:r>
              <a:rPr lang="ru-RU" dirty="0"/>
              <a:t>замечания, статус  </a:t>
            </a:r>
            <a:r>
              <a:rPr lang="ru-RU" dirty="0" smtClean="0"/>
              <a:t>т.п</a:t>
            </a:r>
            <a:r>
              <a:rPr lang="ru-RU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933" y="1203325"/>
            <a:ext cx="2111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Домены  пользователя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 smtClean="0"/>
              <a:t>Домены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60974" y="1822303"/>
            <a:ext cx="82591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Манифест – декларативное описание архитектуры в виде </a:t>
            </a:r>
            <a:r>
              <a:rPr lang="en-US" dirty="0" err="1" smtClean="0"/>
              <a:t>yaml</a:t>
            </a:r>
            <a:r>
              <a:rPr lang="en-US" dirty="0" smtClean="0"/>
              <a:t> </a:t>
            </a:r>
            <a:r>
              <a:rPr lang="ru-RU" dirty="0" smtClean="0"/>
              <a:t>или </a:t>
            </a:r>
            <a:r>
              <a:rPr lang="en-US" dirty="0" smtClean="0"/>
              <a:t>JSON </a:t>
            </a:r>
            <a:r>
              <a:rPr lang="ru-RU" dirty="0" smtClean="0"/>
              <a:t>файла построенном по определенный  схеме и правилам, так же содержит метаданные проекта.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Артефакт – абстракция домена объекта архитектуры. Реализация артефакта – домен определенного аспекта архитектуры.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 текущей версии системы определены следующие артефакты, генерируемые на основе манифеста: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Документация – документация проекта</a:t>
            </a:r>
            <a:r>
              <a:rPr lang="en-US" dirty="0" smtClean="0"/>
              <a:t> </a:t>
            </a:r>
            <a:r>
              <a:rPr lang="ru-RU" dirty="0" smtClean="0"/>
              <a:t>в формате </a:t>
            </a:r>
            <a:r>
              <a:rPr lang="en-US" dirty="0" smtClean="0"/>
              <a:t>Markdown</a:t>
            </a:r>
            <a:r>
              <a:rPr lang="ru-RU" dirty="0" smtClean="0"/>
              <a:t>.</a:t>
            </a:r>
            <a:endParaRPr lang="en-US" dirty="0" smtClean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dirty="0" smtClean="0"/>
              <a:t>Схема сервисов – </a:t>
            </a:r>
            <a:r>
              <a:rPr lang="en-US" dirty="0" err="1" smtClean="0"/>
              <a:t>plantUML</a:t>
            </a:r>
            <a:r>
              <a:rPr lang="en-US" dirty="0" smtClean="0"/>
              <a:t> </a:t>
            </a:r>
            <a:r>
              <a:rPr lang="ru-RU" dirty="0" smtClean="0"/>
              <a:t>код схемы взаимодействия</a:t>
            </a:r>
            <a:r>
              <a:rPr lang="en-US" dirty="0" smtClean="0"/>
              <a:t> </a:t>
            </a:r>
            <a:r>
              <a:rPr lang="ru-RU" dirty="0" smtClean="0"/>
              <a:t>сервисов.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IDL-</a:t>
            </a:r>
            <a:r>
              <a:rPr lang="en-US" dirty="0" err="1" smtClean="0"/>
              <a:t>openAPI</a:t>
            </a:r>
            <a:r>
              <a:rPr lang="en-US" dirty="0" smtClean="0"/>
              <a:t> – </a:t>
            </a:r>
            <a:r>
              <a:rPr lang="ru-RU" dirty="0" smtClean="0"/>
              <a:t>описание </a:t>
            </a:r>
            <a:r>
              <a:rPr lang="en-US" dirty="0" smtClean="0"/>
              <a:t>API </a:t>
            </a:r>
            <a:r>
              <a:rPr lang="ru-RU" dirty="0" smtClean="0"/>
              <a:t>сервисов, в формате </a:t>
            </a:r>
            <a:r>
              <a:rPr lang="en-US" dirty="0" err="1" smtClean="0"/>
              <a:t>openAPI</a:t>
            </a:r>
            <a:r>
              <a:rPr lang="ru-RU" dirty="0" smtClean="0"/>
              <a:t> 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238" y="1154518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Домены ядра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114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 err="1" smtClean="0"/>
              <a:t>Микросервисы</a:t>
            </a:r>
            <a:r>
              <a:rPr lang="ru-RU" sz="3400" dirty="0" smtClean="0"/>
              <a:t> с </a:t>
            </a:r>
            <a:r>
              <a:rPr lang="en-US" sz="3400" dirty="0" smtClean="0"/>
              <a:t>API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02157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 smtClean="0"/>
              <a:t>Взаимодействие икросервисов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8" y="1203325"/>
            <a:ext cx="6217920" cy="396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0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 smtClean="0"/>
              <a:t>AP &amp; CP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7505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" sz="3000" dirty="0" smtClean="0"/>
              <a:t>Архитектура как код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Овчинников Александр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Тимлид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разработки ДИТ г. Москвы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2118799"/>
            <a:ext cx="2349899" cy="23552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7512" y="101077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43861" y="1444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56561" y="1877830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предметной области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56561" y="371358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Метрики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 rot="10800000" flipH="1" flipV="1">
            <a:off x="1137511" y="1198874"/>
            <a:ext cx="6349" cy="433528"/>
          </a:xfrm>
          <a:prstGeom prst="bentConnector3">
            <a:avLst>
              <a:gd name="adj1" fmla="val -3600567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23" idx="1"/>
            <a:endCxn id="406" idx="1"/>
          </p:cNvCxnSpPr>
          <p:nvPr/>
        </p:nvCxnSpPr>
        <p:spPr>
          <a:xfrm rot="10800000" flipV="1">
            <a:off x="1137511" y="4370188"/>
            <a:ext cx="6350" cy="472025"/>
          </a:xfrm>
          <a:prstGeom prst="bentConnector3">
            <a:avLst>
              <a:gd name="adj1" fmla="val 37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7511" y="465411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399;p95"/>
          <p:cNvSpPr/>
          <p:nvPr/>
        </p:nvSpPr>
        <p:spPr>
          <a:xfrm>
            <a:off x="1156561" y="2342070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Функциональность и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user-story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99;p95"/>
          <p:cNvSpPr/>
          <p:nvPr/>
        </p:nvSpPr>
        <p:spPr>
          <a:xfrm>
            <a:off x="1143861" y="2764733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рхитектура системы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401;p95"/>
          <p:cNvSpPr/>
          <p:nvPr/>
        </p:nvSpPr>
        <p:spPr>
          <a:xfrm>
            <a:off x="1143861" y="4182089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405;p95"/>
          <p:cNvCxnSpPr>
            <a:stCxn id="401" idx="1"/>
            <a:endCxn id="23" idx="1"/>
          </p:cNvCxnSpPr>
          <p:nvPr/>
        </p:nvCxnSpPr>
        <p:spPr>
          <a:xfrm rot="10800000" flipV="1">
            <a:off x="1143861" y="3901683"/>
            <a:ext cx="12700" cy="468505"/>
          </a:xfrm>
          <a:prstGeom prst="bentConnector3">
            <a:avLst>
              <a:gd name="adj1" fmla="val 19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" name="Google Shape;405;p95"/>
          <p:cNvCxnSpPr>
            <a:stCxn id="12" idx="1"/>
            <a:endCxn id="19" idx="1"/>
          </p:cNvCxnSpPr>
          <p:nvPr/>
        </p:nvCxnSpPr>
        <p:spPr>
          <a:xfrm rot="10800000" flipV="1">
            <a:off x="1143861" y="2530169"/>
            <a:ext cx="12700" cy="422663"/>
          </a:xfrm>
          <a:prstGeom prst="bentConnector3">
            <a:avLst>
              <a:gd name="adj1" fmla="val 19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" name="Google Shape;405;p95"/>
          <p:cNvCxnSpPr>
            <a:stCxn id="400" idx="1"/>
            <a:endCxn id="12" idx="1"/>
          </p:cNvCxnSpPr>
          <p:nvPr/>
        </p:nvCxnSpPr>
        <p:spPr>
          <a:xfrm rot="10800000" flipV="1">
            <a:off x="1156561" y="2065930"/>
            <a:ext cx="12700" cy="46424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1" name="Google Shape;405;p95"/>
          <p:cNvCxnSpPr>
            <a:stCxn id="399" idx="1"/>
            <a:endCxn id="400" idx="1"/>
          </p:cNvCxnSpPr>
          <p:nvPr/>
        </p:nvCxnSpPr>
        <p:spPr>
          <a:xfrm rot="10800000" flipH="1" flipV="1">
            <a:off x="1143861" y="1632402"/>
            <a:ext cx="12700" cy="433528"/>
          </a:xfrm>
          <a:prstGeom prst="bentConnector3">
            <a:avLst>
              <a:gd name="adj1" fmla="val -18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" name="Google Shape;399;p95"/>
          <p:cNvSpPr/>
          <p:nvPr/>
        </p:nvSpPr>
        <p:spPr>
          <a:xfrm>
            <a:off x="1156561" y="3224027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Инфраструктура системы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" name="Google Shape;405;p95"/>
          <p:cNvCxnSpPr>
            <a:stCxn id="19" idx="1"/>
            <a:endCxn id="50" idx="1"/>
          </p:cNvCxnSpPr>
          <p:nvPr/>
        </p:nvCxnSpPr>
        <p:spPr>
          <a:xfrm rot="10800000" flipH="1" flipV="1">
            <a:off x="1143861" y="2952833"/>
            <a:ext cx="12700" cy="459294"/>
          </a:xfrm>
          <a:prstGeom prst="bentConnector3">
            <a:avLst>
              <a:gd name="adj1" fmla="val -18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" name="Google Shape;405;p95"/>
          <p:cNvCxnSpPr>
            <a:stCxn id="50" idx="1"/>
            <a:endCxn id="401" idx="1"/>
          </p:cNvCxnSpPr>
          <p:nvPr/>
        </p:nvCxnSpPr>
        <p:spPr>
          <a:xfrm rot="10800000" flipV="1">
            <a:off x="1156561" y="3412126"/>
            <a:ext cx="12700" cy="48955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t="7713" b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>
            <a:spLocks noGrp="1"/>
          </p:cNvSpPr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>
            <a:spLocks noGrp="1"/>
          </p:cNvSpPr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>
            <a:spLocks noGrp="1"/>
          </p:cNvSpPr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sz="1200" b="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l="16649" r="832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t="7577" b="40271"/>
          <a:stretch/>
        </p:blipFill>
        <p:spPr>
          <a:xfrm>
            <a:off x="1281700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t="16198" b="31650"/>
          <a:stretch/>
        </p:blipFill>
        <p:spPr>
          <a:xfrm>
            <a:off x="3834911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t="17647" b="30200"/>
          <a:stretch/>
        </p:blipFill>
        <p:spPr>
          <a:xfrm>
            <a:off x="6388118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622593553"/>
              </p:ext>
            </p:extLst>
          </p:nvPr>
        </p:nvGraphicFramePr>
        <p:xfrm>
          <a:off x="1118382" y="1805351"/>
          <a:ext cx="7055033" cy="596377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476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Определить стек технологий</a:t>
                      </a:r>
                      <a:endParaRPr lang="ru" sz="1400" b="0" i="0" u="none" strike="noStrike" cap="none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Исследовать предметную область</a:t>
                      </a:r>
                      <a:endParaRPr lang="ru" sz="1400" b="0" i="0" u="none" strike="noStrike" cap="none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Определить функциональность и пользовательские сценарии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Сформировать нефункциональные требования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 архитектуру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микро</a:t>
                      </a: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сервисов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сервис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сервис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 метрик на основе тестирования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19250" y="977981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Реализация сервиса работы с проектами архитектуры </a:t>
            </a:r>
            <a:r>
              <a:rPr lang="ru-RU" sz="1500" dirty="0" err="1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микросервисов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в виде формализованного описания архитектуры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6523150" cy="347058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65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7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844970823"/>
              </p:ext>
            </p:extLst>
          </p:nvPr>
        </p:nvGraphicFramePr>
        <p:xfrm>
          <a:off x="917331" y="962274"/>
          <a:ext cx="7239000" cy="2470245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0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Стек реализации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 22,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spring-boot 3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0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СУБД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15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Оркестрация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minikube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0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Метрики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+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prometheuth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0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6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Проектирование 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archimate</a:t>
                      </a:r>
                      <a:endParaRPr lang="ru-RU" sz="1600" b="0" i="0" u="none" strike="noStrike" cap="none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{CB1567A6-6262-4ECB-B273-E3418DF71D4E}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>
            <a:spLocks noGrp="1"/>
          </p:cNvSpPr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lang="ru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dist="28575" dir="42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>
            <a:solidFill>
              <a:srgbClr val="005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821213"/>
            <a:ext cx="8520600" cy="613692"/>
          </a:xfrm>
        </p:spPr>
        <p:txBody>
          <a:bodyPr/>
          <a:lstStyle/>
          <a:p>
            <a:r>
              <a:rPr lang="ru-RU" dirty="0" smtClean="0"/>
              <a:t>Предметная область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Описание области действия сервиса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>
          <a:xfrm>
            <a:off x="630238" y="1447113"/>
            <a:ext cx="5856300" cy="1380000"/>
          </a:xfrm>
        </p:spPr>
        <p:txBody>
          <a:bodyPr>
            <a:normAutofit fontScale="55000" lnSpcReduction="20000"/>
          </a:bodyPr>
          <a:lstStyle/>
          <a:p>
            <a:r>
              <a:rPr lang="ru-RU" sz="1200" dirty="0" smtClean="0"/>
              <a:t>В современном мире проектирования архитектуры ПО используется различные инструменты, технологии, паттерны, которые позволяют описать тот или иной аспект архитектуры: </a:t>
            </a:r>
            <a:r>
              <a:rPr lang="en-US" sz="1200" dirty="0" smtClean="0"/>
              <a:t>API, </a:t>
            </a:r>
            <a:r>
              <a:rPr lang="ru-RU" sz="1200" dirty="0" smtClean="0"/>
              <a:t>связи, зависимости, домены предметной области</a:t>
            </a:r>
            <a:r>
              <a:rPr lang="en-US" sz="1200" dirty="0"/>
              <a:t>,</a:t>
            </a:r>
            <a:r>
              <a:rPr lang="ru-RU" sz="1200" dirty="0" smtClean="0"/>
              <a:t> инфраструктуру, окружение и т.п. </a:t>
            </a:r>
            <a:br>
              <a:rPr lang="ru-RU" sz="1200" dirty="0" smtClean="0"/>
            </a:br>
            <a:r>
              <a:rPr lang="ru-RU" sz="1200" dirty="0" smtClean="0"/>
              <a:t>Т.к. все эти артефакты архитектуры имеют, зачастую логически формализованное представление, но как правило, эта формализация не дает возможности отследить связи и зависимости между этими артефактами, например, инфраструктура и домены предметной области. То идея создать какой-то </a:t>
            </a:r>
            <a:r>
              <a:rPr lang="ru-RU" sz="1200" dirty="0"/>
              <a:t>код, по типу манифеста </a:t>
            </a:r>
          </a:p>
          <a:p>
            <a:r>
              <a:rPr lang="ru-RU" sz="1200" dirty="0" smtClean="0"/>
              <a:t> который бы в декларативном стиле описывал архитектуру, выглядит логичным и востребованным.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ru-RU" sz="1200" dirty="0" smtClean="0"/>
              <a:t>С помощью такого манифеста, появляются возможности:</a:t>
            </a:r>
          </a:p>
          <a:p>
            <a:endParaRPr lang="ru-RU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Генерировать, сами архитектурные артефакты: схемы взаимодействия, </a:t>
            </a:r>
            <a:r>
              <a:rPr lang="en-US" sz="1200" dirty="0" smtClean="0"/>
              <a:t>IDL-API,</a:t>
            </a:r>
            <a:r>
              <a:rPr lang="ru-RU" sz="1200" dirty="0" smtClean="0"/>
              <a:t> описание </a:t>
            </a:r>
            <a:r>
              <a:rPr lang="ru-RU" sz="1200" dirty="0" err="1" smtClean="0"/>
              <a:t>репозиториев</a:t>
            </a:r>
            <a:r>
              <a:rPr lang="ru-RU" sz="1200" dirty="0" smtClean="0"/>
              <a:t> (</a:t>
            </a:r>
            <a:r>
              <a:rPr lang="en-US" sz="1200" dirty="0" smtClean="0"/>
              <a:t>markdown</a:t>
            </a:r>
            <a:r>
              <a:rPr lang="ru-RU" sz="1200" dirty="0" smtClean="0"/>
              <a:t>), манифесты </a:t>
            </a:r>
            <a:r>
              <a:rPr lang="ru-RU" sz="1200" dirty="0" err="1" smtClean="0"/>
              <a:t>кубернетес</a:t>
            </a:r>
            <a:r>
              <a:rPr lang="ru-RU" sz="1200" dirty="0" smtClean="0"/>
              <a:t> и т.п</a:t>
            </a:r>
            <a:r>
              <a:rPr lang="ru-RU" sz="1200" dirty="0"/>
              <a:t>.</a:t>
            </a:r>
            <a:r>
              <a:rPr lang="ru-RU" sz="1200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 Проводить анализ, тестирование, встраивание в </a:t>
            </a:r>
            <a:r>
              <a:rPr lang="en-US" sz="1200" dirty="0" smtClean="0"/>
              <a:t>CI\CD</a:t>
            </a:r>
            <a:r>
              <a:rPr lang="ru-RU" sz="1200" dirty="0" smtClean="0"/>
              <a:t> архитектуры, на основе правил, выявлять узкие места и полноту проработки архитектуры.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Автоматизировать создание </a:t>
            </a:r>
            <a:r>
              <a:rPr lang="ru-RU" sz="1200" dirty="0" err="1" smtClean="0"/>
              <a:t>скрптов</a:t>
            </a:r>
            <a:r>
              <a:rPr lang="ru-RU" sz="1200" dirty="0" smtClean="0"/>
              <a:t> миграций данных и шаблонов кода самих </a:t>
            </a:r>
            <a:r>
              <a:rPr lang="ru-RU" sz="1200" dirty="0" err="1" smtClean="0"/>
              <a:t>микросервисов</a:t>
            </a:r>
            <a:r>
              <a:rPr lang="ru-RU" sz="1200" dirty="0" smtClean="0"/>
              <a:t>. </a:t>
            </a:r>
            <a:endParaRPr lang="ru-RU" sz="1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2" y="3091604"/>
            <a:ext cx="1766549" cy="205189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66" y="2897944"/>
            <a:ext cx="1920510" cy="216818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20" y="4117552"/>
            <a:ext cx="3462397" cy="95605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51" y="2692535"/>
            <a:ext cx="1258428" cy="12895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387" y="1763950"/>
            <a:ext cx="1818907" cy="14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7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/>
              <a:t>Фунциональность</a:t>
            </a:r>
            <a:endParaRPr sz="3000" dirty="0"/>
          </a:p>
        </p:txBody>
      </p:sp>
      <p:sp>
        <p:nvSpPr>
          <p:cNvPr id="433" name="Google Shape;433;p98"/>
          <p:cNvSpPr txBox="1"/>
          <p:nvPr/>
        </p:nvSpPr>
        <p:spPr>
          <a:xfrm>
            <a:off x="630238" y="934196"/>
            <a:ext cx="416992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" sz="1200" b="1" dirty="0" smtClean="0">
                <a:latin typeface="Roboto"/>
                <a:ea typeface="Roboto"/>
                <a:cs typeface="Roboto"/>
                <a:sym typeface="Roboto"/>
              </a:rPr>
              <a:t>Управление пользователя</a:t>
            </a:r>
            <a:r>
              <a:rPr lang="ru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3147" y="137008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58129" y="1290634"/>
            <a:ext cx="39453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егистрация/авторизация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пользователя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 профилем 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азначение ролей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 аудитом пользователя</a:t>
            </a:r>
            <a:endParaRPr lang="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52942" y="3068381"/>
            <a:ext cx="2938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Упраление проектом пользователя</a:t>
            </a:r>
            <a:endParaRPr lang="ru-RU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34960" y="3411969"/>
            <a:ext cx="36679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Создание/редактирование проекта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Добавление пользователей в проект 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Ревью проекта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Назначение ревьюера</a:t>
            </a:r>
            <a:endParaRPr lang="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120992" y="977839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Обработка манифеста проекта</a:t>
            </a:r>
            <a:endParaRPr lang="ru-RU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201331" y="1284020"/>
            <a:ext cx="38379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Создание/редактирование манифеста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документации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PlantUML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Генерация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IDL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openapi</a:t>
            </a:r>
            <a:endParaRPr lang="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5104436" y="3068381"/>
            <a:ext cx="2329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Дополнительные функции </a:t>
            </a: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184775" y="3345380"/>
            <a:ext cx="33409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Создание/отправка уведомлений</a:t>
            </a:r>
            <a:b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почту и в ЛК 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Аудит действий пользователя</a:t>
            </a:r>
            <a:endParaRPr lang="en-US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User-story</a:t>
            </a:r>
            <a:endParaRPr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2493147" y="137008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878674"/>
            <a:ext cx="8136801" cy="364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97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 smtClean="0"/>
              <a:t>НФТ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04001068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2682</Words>
  <Application>Microsoft Office PowerPoint</Application>
  <PresentationFormat>Экран (16:9)</PresentationFormat>
  <Paragraphs>416</Paragraphs>
  <Slides>58</Slides>
  <Notes>57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58</vt:i4>
      </vt:variant>
    </vt:vector>
  </HeadingPairs>
  <TitlesOfParts>
    <vt:vector size="69" baseType="lpstr">
      <vt:lpstr>Roboto Medium</vt:lpstr>
      <vt:lpstr>Arial</vt:lpstr>
      <vt:lpstr>Courier New</vt:lpstr>
      <vt:lpstr>Trebuchet MS</vt:lpstr>
      <vt:lpstr>Roboto</vt:lpstr>
      <vt:lpstr>Calibri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Защита проекта Тема: Архитектура как код   </vt:lpstr>
      <vt:lpstr>План защиты</vt:lpstr>
      <vt:lpstr>Презентация PowerPoint</vt:lpstr>
      <vt:lpstr>Какие технологии использовались </vt:lpstr>
      <vt:lpstr>Предметная область</vt:lpstr>
      <vt:lpstr>Фунциональность</vt:lpstr>
      <vt:lpstr>User-story</vt:lpstr>
      <vt:lpstr>НФТ </vt:lpstr>
      <vt:lpstr>Архитектура системы </vt:lpstr>
      <vt:lpstr>Domain-Driven Design </vt:lpstr>
      <vt:lpstr>Домены </vt:lpstr>
      <vt:lpstr>Домены </vt:lpstr>
      <vt:lpstr>Микросервисы с API </vt:lpstr>
      <vt:lpstr>Взаимодействие икросервисов </vt:lpstr>
      <vt:lpstr>AP &amp; CP </vt:lpstr>
      <vt:lpstr>Презентация PowerPoint</vt:lpstr>
      <vt:lpstr>Спасибо за внимание!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Презентация PowerPoint</vt:lpstr>
      <vt:lpstr>Слайды с “кнопками” </vt:lpstr>
      <vt:lpstr>Презентация PowerPoint</vt:lpstr>
      <vt:lpstr>Презентация PowerPoint</vt:lpstr>
      <vt:lpstr>Заголовок: главная мысль слайда </vt:lpstr>
      <vt:lpstr>Главная мысль слайда</vt:lpstr>
      <vt:lpstr>Слайд со списком </vt:lpstr>
      <vt:lpstr>Слайд со списком</vt:lpstr>
      <vt:lpstr>Главная мысль  слайда  </vt:lpstr>
      <vt:lpstr>В случае, если мы обнаружили превышение по какому-то определенному параметру,  то нам необходимо разобраться  в причинах произошедшего,  и здесь нам на помощь  приходят журналы событий сервисов.   В логах можно найти много полезной информации касающейся проблем  в работе приложения, по сути, если событие в принципе логируется, то мы можем его найти  и проанализировать.</vt:lpstr>
      <vt:lpstr>Презентация PowerPoint</vt:lpstr>
      <vt:lpstr>Слайд с 3 колонками</vt:lpstr>
      <vt:lpstr>Слайд с 3 колонками  </vt:lpstr>
      <vt:lpstr>Презентация PowerPoint</vt:lpstr>
      <vt:lpstr>Заголовок: главная мысль слайда </vt:lpstr>
      <vt:lpstr>Презентация PowerPoint</vt:lpstr>
      <vt:lpstr>Для структурирования информации можно использовать списки с эмоджи </vt:lpstr>
      <vt:lpstr>Слайд со списком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таблицей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alexov</dc:creator>
  <cp:lastModifiedBy>user</cp:lastModifiedBy>
  <cp:revision>34</cp:revision>
  <dcterms:modified xsi:type="dcterms:W3CDTF">2025-01-13T05:37:40Z</dcterms:modified>
</cp:coreProperties>
</file>